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ppt/media/image11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2" r:id="rId1"/>
  </p:sldMasterIdLst>
  <p:notesMasterIdLst>
    <p:notesMasterId r:id="rId82"/>
  </p:notesMasterIdLst>
  <p:sldIdLst>
    <p:sldId id="256" r:id="rId2"/>
    <p:sldId id="260" r:id="rId3"/>
    <p:sldId id="300" r:id="rId4"/>
    <p:sldId id="290" r:id="rId5"/>
    <p:sldId id="293" r:id="rId6"/>
    <p:sldId id="291" r:id="rId7"/>
    <p:sldId id="294" r:id="rId8"/>
    <p:sldId id="295" r:id="rId9"/>
    <p:sldId id="261" r:id="rId10"/>
    <p:sldId id="264" r:id="rId11"/>
    <p:sldId id="296" r:id="rId12"/>
    <p:sldId id="297" r:id="rId13"/>
    <p:sldId id="265" r:id="rId14"/>
    <p:sldId id="318" r:id="rId15"/>
    <p:sldId id="301" r:id="rId16"/>
    <p:sldId id="319" r:id="rId17"/>
    <p:sldId id="326" r:id="rId18"/>
    <p:sldId id="313" r:id="rId19"/>
    <p:sldId id="320" r:id="rId20"/>
    <p:sldId id="299" r:id="rId21"/>
    <p:sldId id="327" r:id="rId22"/>
    <p:sldId id="328" r:id="rId23"/>
    <p:sldId id="329" r:id="rId24"/>
    <p:sldId id="330" r:id="rId25"/>
    <p:sldId id="322" r:id="rId26"/>
    <p:sldId id="266" r:id="rId27"/>
    <p:sldId id="310" r:id="rId28"/>
    <p:sldId id="332" r:id="rId29"/>
    <p:sldId id="333" r:id="rId30"/>
    <p:sldId id="334" r:id="rId31"/>
    <p:sldId id="302" r:id="rId32"/>
    <p:sldId id="335" r:id="rId33"/>
    <p:sldId id="304" r:id="rId34"/>
    <p:sldId id="305" r:id="rId35"/>
    <p:sldId id="336" r:id="rId36"/>
    <p:sldId id="338" r:id="rId37"/>
    <p:sldId id="337" r:id="rId38"/>
    <p:sldId id="341" r:id="rId39"/>
    <p:sldId id="340" r:id="rId40"/>
    <p:sldId id="339" r:id="rId41"/>
    <p:sldId id="342" r:id="rId42"/>
    <p:sldId id="307" r:id="rId43"/>
    <p:sldId id="306" r:id="rId44"/>
    <p:sldId id="343" r:id="rId45"/>
    <p:sldId id="308" r:id="rId46"/>
    <p:sldId id="344" r:id="rId47"/>
    <p:sldId id="345" r:id="rId48"/>
    <p:sldId id="346" r:id="rId49"/>
    <p:sldId id="347" r:id="rId50"/>
    <p:sldId id="348" r:id="rId51"/>
    <p:sldId id="323" r:id="rId52"/>
    <p:sldId id="349" r:id="rId53"/>
    <p:sldId id="324" r:id="rId54"/>
    <p:sldId id="350" r:id="rId55"/>
    <p:sldId id="351" r:id="rId56"/>
    <p:sldId id="317" r:id="rId57"/>
    <p:sldId id="352" r:id="rId58"/>
    <p:sldId id="353" r:id="rId59"/>
    <p:sldId id="357" r:id="rId60"/>
    <p:sldId id="354" r:id="rId61"/>
    <p:sldId id="355" r:id="rId62"/>
    <p:sldId id="356" r:id="rId63"/>
    <p:sldId id="285" r:id="rId64"/>
    <p:sldId id="257" r:id="rId65"/>
    <p:sldId id="275" r:id="rId66"/>
    <p:sldId id="276" r:id="rId67"/>
    <p:sldId id="277" r:id="rId68"/>
    <p:sldId id="278" r:id="rId69"/>
    <p:sldId id="279" r:id="rId70"/>
    <p:sldId id="258" r:id="rId71"/>
    <p:sldId id="259" r:id="rId72"/>
    <p:sldId id="280" r:id="rId73"/>
    <p:sldId id="282" r:id="rId74"/>
    <p:sldId id="281" r:id="rId75"/>
    <p:sldId id="358" r:id="rId76"/>
    <p:sldId id="359" r:id="rId77"/>
    <p:sldId id="360" r:id="rId78"/>
    <p:sldId id="361" r:id="rId79"/>
    <p:sldId id="283" r:id="rId80"/>
    <p:sldId id="28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098"/>
    <a:srgbClr val="81DF00"/>
    <a:srgbClr val="4E8F00"/>
    <a:srgbClr val="FFDE16"/>
    <a:srgbClr val="008F00"/>
    <a:srgbClr val="009051"/>
    <a:srgbClr val="FFFD78"/>
    <a:srgbClr val="8EFA00"/>
    <a:srgbClr val="0054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/>
    <p:restoredTop sz="94495"/>
  </p:normalViewPr>
  <p:slideViewPr>
    <p:cSldViewPr snapToGrid="0" snapToObjects="1">
      <p:cViewPr>
        <p:scale>
          <a:sx n="109" d="100"/>
          <a:sy n="109" d="100"/>
        </p:scale>
        <p:origin x="-56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重要性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57AEDD2A-D4B7-134A-8638-EA7821E4F499}" type="CATEGORYNAME">
                      <a:rPr lang="zh-CN" altLang="mr-IN"/>
                      <a:pPr/>
                      <a:t>[类别名称]</a:t>
                    </a:fld>
                    <a:r>
                      <a:rPr lang="mr-IN"/>
                      <a:t>
</a:t>
                    </a:r>
                    <a:fld id="{D7D3861D-E8C4-FF42-A1F3-836CA4D0E4C0}" type="PERCENTAGE">
                      <a:rPr lang="mr-IN"/>
                      <a:pPr/>
                      <a:t>[百分比]</a:t>
                    </a:fld>
                    <a:endParaRPr lang="mr-IN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工作表1!$A$2:$A$5</c:f>
              <c:strCache>
                <c:ptCount val="4"/>
                <c:pt idx="0">
                  <c:v>算法</c:v>
                </c:pt>
                <c:pt idx="1">
                  <c:v>UI/UE</c:v>
                </c:pt>
                <c:pt idx="2">
                  <c:v>数据</c:v>
                </c:pt>
                <c:pt idx="3">
                  <c:v>领域知识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10.0</c:v>
                </c:pt>
                <c:pt idx="1">
                  <c:v>40.0</c:v>
                </c:pt>
                <c:pt idx="2">
                  <c:v>30.0</c:v>
                </c:pt>
                <c:pt idx="3">
                  <c:v>20.0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800"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DBDD0-2DA9-544A-82A2-4F3C036E8A75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70C82-829F-3441-A9CE-87F9295DFF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4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0C82-829F-3441-A9CE-87F9295DFFF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93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0C82-829F-3441-A9CE-87F9295DFFF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7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0C82-829F-3441-A9CE-87F9295DFFF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78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0C82-829F-3441-A9CE-87F9295DFFF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9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0C82-829F-3441-A9CE-87F9295DFFF6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00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79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6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61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89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12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21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56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38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68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8A6A0-D75C-8E43-9CF9-8EC7A9BBF214}" type="datetimeFigureOut">
              <a:rPr kumimoji="1" lang="zh-CN" altLang="en-US" smtClean="0"/>
              <a:t>2017/1/15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2C1F3-0CB9-504F-B8FD-343D2D7A0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17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en.wikipedia.org/wiki/Information_filtering_syste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wentrue.net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1012" y="244930"/>
            <a:ext cx="8676222" cy="1110341"/>
          </a:xfrm>
        </p:spPr>
        <p:txBody>
          <a:bodyPr>
            <a:normAutofit/>
          </a:bodyPr>
          <a:lstStyle/>
          <a:p>
            <a:r>
              <a:rPr kumimoji="1" lang="zh-CN" altLang="en-US" cap="none" dirty="0" smtClean="0">
                <a:ln w="0"/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rPr>
              <a:t>从零打造个性化推荐系统</a:t>
            </a:r>
            <a:endParaRPr kumimoji="1" lang="zh-CN" altLang="en-US" cap="none" dirty="0">
              <a:ln w="0"/>
              <a:solidFill>
                <a:schemeClr val="bg1"/>
              </a:solidFill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51012" y="6172199"/>
            <a:ext cx="8676222" cy="519545"/>
          </a:xfrm>
          <a:effectLst/>
        </p:spPr>
        <p:txBody>
          <a:bodyPr/>
          <a:lstStyle/>
          <a:p>
            <a:r>
              <a:rPr kumimoji="1" lang="zh-CN" altLang="en-US" cap="none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陈开江</a:t>
            </a:r>
            <a:r>
              <a:rPr kumimoji="1" lang="en-US" altLang="zh-CN" cap="none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kumimoji="1" lang="zh-CN" altLang="en-US" cap="none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刑无刀</a:t>
            </a:r>
            <a:endParaRPr kumimoji="1" lang="zh-CN" altLang="en-US" cap="none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82" y="728136"/>
            <a:ext cx="2970315" cy="528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82" y="728136"/>
            <a:ext cx="2970315" cy="5283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85" y="728136"/>
            <a:ext cx="2970315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3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39" y="615449"/>
            <a:ext cx="3084558" cy="548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68" y="615448"/>
            <a:ext cx="3062229" cy="5446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68" y="635306"/>
            <a:ext cx="3062230" cy="544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270521" y="2426566"/>
            <a:ext cx="2497540" cy="255213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54000">
            <a:solidFill>
              <a:schemeClr val="accent6">
                <a:lumMod val="50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聊天机器人</a:t>
            </a:r>
            <a:r>
              <a:rPr kumimoji="1" lang="en-US" altLang="zh-CN" sz="4000" dirty="0" smtClean="0">
                <a:ea typeface="Microsoft YaHei" charset="0"/>
                <a:cs typeface="Microsoft YaHei" charset="0"/>
              </a:rPr>
              <a:t>?</a:t>
            </a:r>
            <a:endParaRPr kumimoji="1" lang="zh-CN" altLang="en-US" sz="4000" dirty="0"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91059" y="2218268"/>
            <a:ext cx="9107606" cy="1905000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推荐系统演化路线图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1928585"/>
            <a:ext cx="9905998" cy="3410857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第一版推荐系统的目标：</a:t>
            </a:r>
            <a:r>
              <a:rPr kumimoji="1" lang="en-US" altLang="zh-CN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en-US" altLang="zh-CN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en-US" altLang="zh-CN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en-US" altLang="zh-CN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让数据流动起来</a:t>
            </a:r>
            <a:endParaRPr kumimoji="1" lang="zh-CN" alt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787196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623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2933" y="91016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如何收集数据？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54697" y="2732618"/>
            <a:ext cx="1556375" cy="762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日志数据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47230" y="4201584"/>
            <a:ext cx="1556375" cy="762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业务数据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26810" y="3871384"/>
            <a:ext cx="1898022" cy="15986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客户端埋点</a:t>
            </a:r>
          </a:p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（少量）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26810" y="2429933"/>
            <a:ext cx="1898023" cy="10075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服务端收集</a:t>
            </a:r>
            <a:endParaRPr kumimoji="1" lang="zh-CN" altLang="en-US" sz="2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51870" y="2429933"/>
            <a:ext cx="1273735" cy="1267884"/>
          </a:xfrm>
          <a:prstGeom prst="ellipse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事件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51870" y="3901016"/>
            <a:ext cx="1253067" cy="1209827"/>
          </a:xfrm>
          <a:prstGeom prst="ellipse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2944" y="1996015"/>
            <a:ext cx="2011325" cy="374226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71865" y="1996016"/>
            <a:ext cx="2141074" cy="374226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74805" y="1996016"/>
            <a:ext cx="2099733" cy="374226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927606" y="1996014"/>
            <a:ext cx="2011325" cy="374226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罐形 18"/>
          <p:cNvSpPr/>
          <p:nvPr/>
        </p:nvSpPr>
        <p:spPr>
          <a:xfrm>
            <a:off x="9247468" y="2635251"/>
            <a:ext cx="1371600" cy="762000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数据库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罐形 19"/>
          <p:cNvSpPr/>
          <p:nvPr/>
        </p:nvSpPr>
        <p:spPr>
          <a:xfrm>
            <a:off x="9247468" y="4186766"/>
            <a:ext cx="1371600" cy="762000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505199" y="3217331"/>
            <a:ext cx="2356757" cy="235675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幂律分布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369768" y="3217332"/>
            <a:ext cx="2356756" cy="23567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正态分布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879143" y="1763486"/>
            <a:ext cx="2318510" cy="1182913"/>
          </a:xfrm>
          <a:prstGeom prst="wedgeRoundRectCallout">
            <a:avLst>
              <a:gd name="adj1" fmla="val 33167"/>
              <a:gd name="adj2" fmla="val 8050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社会特征数据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894839" y="1763486"/>
            <a:ext cx="2318510" cy="1182913"/>
          </a:xfrm>
          <a:prstGeom prst="wedgeRoundRectCallout">
            <a:avLst>
              <a:gd name="adj1" fmla="val -35200"/>
              <a:gd name="adj2" fmla="val 8050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自然特征数据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32933" y="91016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如何处理数据？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UI</a:t>
            </a:r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UE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大纲</a:t>
            </a:r>
            <a:endParaRPr kumimoji="1" lang="zh-CN" altLang="en-US" sz="3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905000"/>
            <a:ext cx="9905998" cy="3650673"/>
          </a:xfrm>
        </p:spPr>
        <p:txBody>
          <a:bodyPr>
            <a:normAutofit/>
          </a:bodyPr>
          <a:lstStyle/>
          <a:p>
            <a:r>
              <a:rPr kumimoji="1" lang="zh-CN" altLang="en-US" sz="2800" cap="none" dirty="0" smtClean="0">
                <a:latin typeface="Microsoft YaHei" charset="0"/>
                <a:ea typeface="Microsoft YaHei" charset="0"/>
                <a:cs typeface="Microsoft YaHei" charset="0"/>
              </a:rPr>
              <a:t>真的需要推荐系统吗</a:t>
            </a:r>
          </a:p>
          <a:p>
            <a:pPr marL="0" indent="0">
              <a:buNone/>
            </a:pPr>
            <a:endParaRPr kumimoji="1" lang="zh-CN" altLang="en-US" sz="2800" cap="none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cap="none" dirty="0" smtClean="0">
                <a:latin typeface="Microsoft YaHei" charset="0"/>
                <a:ea typeface="Microsoft YaHei" charset="0"/>
                <a:cs typeface="Microsoft YaHei" charset="0"/>
              </a:rPr>
              <a:t>推荐系统演化路线图</a:t>
            </a:r>
          </a:p>
          <a:p>
            <a:endParaRPr kumimoji="1" lang="zh-CN" altLang="en-US" sz="2800" cap="none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800" cap="none" dirty="0" smtClean="0">
                <a:latin typeface="Microsoft YaHei" charset="0"/>
                <a:ea typeface="Microsoft YaHei" charset="0"/>
                <a:cs typeface="Microsoft YaHei" charset="0"/>
              </a:rPr>
              <a:t>谈谈用户画像</a:t>
            </a:r>
          </a:p>
          <a:p>
            <a:endParaRPr kumimoji="1" lang="zh-CN" altLang="en-US" sz="2800" cap="none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800" cap="none" dirty="0" smtClean="0">
                <a:latin typeface="Microsoft YaHei" charset="0"/>
                <a:ea typeface="Microsoft YaHei" charset="0"/>
                <a:cs typeface="Microsoft YaHei" charset="0"/>
              </a:rPr>
              <a:t>other</a:t>
            </a:r>
            <a:endParaRPr kumimoji="1" lang="zh-CN" altLang="en-US" sz="2800" cap="none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141413" y="3867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sz="36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产品设计前</a:t>
            </a:r>
            <a:endParaRPr kumimoji="1" lang="zh-CN" altLang="en-US" sz="360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236530" y="1768651"/>
            <a:ext cx="3683001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用户如何表达偏好？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742448" y="2894337"/>
            <a:ext cx="2218266" cy="2170561"/>
          </a:xfrm>
          <a:prstGeom prst="ellipse">
            <a:avLst/>
          </a:prstGeom>
          <a:solidFill>
            <a:schemeClr val="accent4"/>
          </a:solidFill>
          <a:ln w="254000">
            <a:solidFill>
              <a:srgbClr val="FFC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latin typeface="Microsoft YaHei" charset="0"/>
                <a:ea typeface="Microsoft YaHei" charset="0"/>
                <a:cs typeface="Microsoft YaHei" charset="0"/>
              </a:rPr>
              <a:t>思考</a:t>
            </a:r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490807" y="3159207"/>
            <a:ext cx="3801533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可测量指标有哪些？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975757" y="1667242"/>
            <a:ext cx="3755571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要推荐的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是什么？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056865" y="4512958"/>
            <a:ext cx="3725332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有哪些数据来冷启动？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60538" y="3095137"/>
            <a:ext cx="3351818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推荐的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展现形式？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83771" y="4607698"/>
            <a:ext cx="3368336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是否可以重复？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395918" y="5584337"/>
            <a:ext cx="3441795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更新频率高低？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141413" y="3867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36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UI</a:t>
            </a:r>
            <a:r>
              <a:rPr kumimoji="1" lang="zh-CN" altLang="en-US" sz="36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kumimoji="1" lang="en-US" altLang="zh-CN" sz="36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UE</a:t>
            </a:r>
            <a:endParaRPr kumimoji="1" lang="zh-CN" altLang="en-US" sz="360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460070" y="2937241"/>
            <a:ext cx="5140854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功能设计无歧义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60070" y="1746188"/>
            <a:ext cx="5140854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正确区分“人性”和“兴趣”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60070" y="4128294"/>
            <a:ext cx="5140854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推荐场景触发基本条件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60070" y="5319347"/>
            <a:ext cx="5140854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淡化技术痕迹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领域知识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44533" y="1218596"/>
            <a:ext cx="2438400" cy="14901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专家知识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10933" y="3381474"/>
            <a:ext cx="2438400" cy="14901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业务经验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186990" y="3418542"/>
            <a:ext cx="2438400" cy="14901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直觉／常识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1467" y="424543"/>
            <a:ext cx="3149600" cy="61794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800" dirty="0" smtClean="0"/>
              <a:t>宜</a:t>
            </a:r>
            <a:endParaRPr kumimoji="1"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6734439" y="424543"/>
            <a:ext cx="3149600" cy="6179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800" dirty="0" smtClean="0">
                <a:solidFill>
                  <a:srgbClr val="FF0000"/>
                </a:solidFill>
              </a:rPr>
              <a:t>忌</a:t>
            </a:r>
            <a:endParaRPr kumimoji="1" lang="zh-CN" altLang="en-US" sz="8800" dirty="0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4800" y="896560"/>
            <a:ext cx="2302933" cy="7239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作为特征加入算法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844800" y="1910443"/>
            <a:ext cx="2302933" cy="7239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指导改进</a:t>
            </a:r>
            <a:r>
              <a:rPr kumimoji="1" lang="en-US" altLang="zh-CN" dirty="0" smtClean="0"/>
              <a:t>UI/UE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844800" y="4504267"/>
            <a:ext cx="2302933" cy="7239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数据检验后决定去留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844800" y="5518150"/>
            <a:ext cx="2302933" cy="7239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精细化，量化后使用</a:t>
            </a:r>
            <a:endParaRPr kumimoji="1"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7157772" y="1258510"/>
            <a:ext cx="2302933" cy="723900"/>
          </a:xfrm>
          <a:prstGeom prst="roundRect">
            <a:avLst/>
          </a:prstGeom>
          <a:solidFill>
            <a:srgbClr val="C0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拍脑袋定权重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7157771" y="5156200"/>
            <a:ext cx="2302933" cy="723900"/>
          </a:xfrm>
          <a:prstGeom prst="roundRect">
            <a:avLst/>
          </a:prstGeom>
          <a:solidFill>
            <a:srgbClr val="C0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无视无效的知识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4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推荐算法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" y="575733"/>
            <a:ext cx="3098800" cy="401320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70400" y="575733"/>
            <a:ext cx="3098800" cy="401320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31201" y="575733"/>
            <a:ext cx="3098800" cy="401320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1015999" y="965200"/>
            <a:ext cx="2370667" cy="863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selected</a:t>
            </a:r>
            <a:r>
              <a:rPr kumimoji="1" lang="en-US" altLang="zh-C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hot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15999" y="2167466"/>
            <a:ext cx="2370667" cy="863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Content-based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15999" y="3369732"/>
            <a:ext cx="2370667" cy="863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search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41332" y="965200"/>
            <a:ext cx="2556934" cy="326813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collaborative filtering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602134" y="965200"/>
            <a:ext cx="2556934" cy="326813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Machine Learning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4910666"/>
            <a:ext cx="10820401" cy="5418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UI/UE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599" y="5774265"/>
            <a:ext cx="10820401" cy="541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endParaRPr kumimoji="1" lang="zh-CN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3923982" y="2360430"/>
            <a:ext cx="313899" cy="477671"/>
          </a:xfrm>
          <a:prstGeom prst="chevron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801719" y="2360430"/>
            <a:ext cx="313899" cy="477671"/>
          </a:xfrm>
          <a:prstGeom prst="chevron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3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常用排行榜算法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03758" y="1479855"/>
            <a:ext cx="9905998" cy="5249333"/>
          </a:xfrm>
        </p:spPr>
        <p:txBody>
          <a:bodyPr>
            <a:normAutofit/>
          </a:bodyPr>
          <a:lstStyle/>
          <a:p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贝叶斯平均（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IMDB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所采用的排名算法）</a:t>
            </a:r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总票数较少的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提供额外的补偿</a:t>
            </a:r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WR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 加权得分（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weighted rating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，用户投票的平均得分（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Rating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，投票人数（</a:t>
            </a:r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votes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，补偿的投票数</a:t>
            </a:r>
            <a:endParaRPr lang="en-US" altLang="zh-C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 补偿的平均得分</a:t>
            </a:r>
          </a:p>
          <a:p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84155"/>
              </p:ext>
            </p:extLst>
          </p:nvPr>
        </p:nvGraphicFramePr>
        <p:xfrm>
          <a:off x="2023638" y="3040753"/>
          <a:ext cx="3216794" cy="850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4" imgW="1473200" imgH="393700" progId="Equation.DSMT4">
                  <p:embed/>
                </p:oleObj>
              </mc:Choice>
              <mc:Fallback>
                <p:oleObj name="Equation" r:id="rId4" imgW="1473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638" y="3040753"/>
                        <a:ext cx="3216794" cy="850894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3">
                              <a:tint val="60000"/>
                              <a:lumMod val="110000"/>
                            </a:schemeClr>
                          </a:gs>
                          <a:gs pos="100000">
                            <a:schemeClr val="accent3">
                              <a:tint val="82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排行榜算法的改进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61066" y="2252133"/>
            <a:ext cx="3115733" cy="1016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分类排行榜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56757" y="3911599"/>
            <a:ext cx="3115733" cy="1016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按照分数的采样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61066" y="3911599"/>
            <a:ext cx="3115733" cy="1016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时间衰减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156757" y="2252133"/>
            <a:ext cx="3115733" cy="1016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引入用户质量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排行榜的好处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61066" y="1905000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冷启动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61066" y="3508482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探测用户兴趣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61065" y="5111964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运营好去处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213" y="23368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你为什么需要一个推荐系统？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基于内容推荐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03758" y="1719942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推荐结果好理解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621873" y="2880177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几乎</a:t>
            </a:r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适用所有推荐产品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03758" y="4040412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技术很成熟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621873" y="5237836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产品经理好掌控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基于内容推荐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84" t="3183" r="3035" b="10652"/>
          <a:stretch/>
        </p:blipFill>
        <p:spPr bwMode="auto">
          <a:xfrm>
            <a:off x="2085631" y="1453170"/>
            <a:ext cx="73279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89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基于内容推荐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145880" y="2407950"/>
            <a:ext cx="2077392" cy="2099258"/>
          </a:xfrm>
          <a:prstGeom prst="ellipse">
            <a:avLst/>
          </a:prstGeom>
          <a:solidFill>
            <a:srgbClr val="FFC000"/>
          </a:solidFill>
          <a:ln w="254000">
            <a:solidFill>
              <a:schemeClr val="accent4">
                <a:alpha val="59000"/>
              </a:schemeClr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内容特征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328288" y="491331"/>
            <a:ext cx="1789966" cy="1704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文本内容</a:t>
            </a:r>
            <a:endParaRPr kumimoji="1" lang="zh-CN" altLang="en-US" sz="2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55200" y="2085976"/>
            <a:ext cx="1789966" cy="1702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58580" y="4180225"/>
            <a:ext cx="1789966" cy="1702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分类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141283" y="4799241"/>
            <a:ext cx="1789966" cy="1702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潜语义</a:t>
            </a:r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（话题等）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73719" y="2195461"/>
            <a:ext cx="1789966" cy="1702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图片内容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82158" y="491330"/>
            <a:ext cx="1789966" cy="17241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音频内容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056579" y="4180225"/>
            <a:ext cx="1789966" cy="1702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其他属性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协同过滤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74515" y="1678225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推荐系统效果的中流砥柱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74515" y="2979072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可以带来惊喜（吓）的算法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74515" y="5580766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不是每个产品都用得起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74515" y="4279919"/>
            <a:ext cx="4982634" cy="101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技术很成熟，不会让人失望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协同过滤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30730" y="2356757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en-US" altLang="zh-C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based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0729" y="3788228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user-based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95701" y="2356757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为你推荐相似的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95701" y="3788228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相似的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为你推荐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26871" y="2356757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少于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526871" y="3826328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多于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358041" y="3129643"/>
            <a:ext cx="2673327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一体两面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协同过滤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52" y="15621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协同过滤改进方向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538140" y="2792187"/>
            <a:ext cx="4368846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细化权重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140" y="4005943"/>
            <a:ext cx="4368846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考虑全局／个人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bias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538140" y="5219699"/>
            <a:ext cx="4368846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引入时间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38140" y="1649185"/>
            <a:ext cx="4368846" cy="979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融合多种矩阵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矩阵分解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56771" y="1905000"/>
            <a:ext cx="8999971" cy="345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矩阵分解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197204" y="2672592"/>
            <a:ext cx="1955744" cy="271780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m*n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911199" y="2672592"/>
            <a:ext cx="1081451" cy="271780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m*l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820869" y="2672592"/>
            <a:ext cx="1955744" cy="9747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于号 7"/>
          <p:cNvSpPr/>
          <p:nvPr/>
        </p:nvSpPr>
        <p:spPr bwMode="auto">
          <a:xfrm>
            <a:off x="4240028" y="3647331"/>
            <a:ext cx="584092" cy="768328"/>
          </a:xfrm>
          <a:prstGeom prst="mathEqual">
            <a:avLst/>
          </a:prstGeom>
          <a:solidFill>
            <a:srgbClr val="FFDE1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乘号 8"/>
          <p:cNvSpPr/>
          <p:nvPr/>
        </p:nvSpPr>
        <p:spPr bwMode="auto">
          <a:xfrm>
            <a:off x="6177659" y="2950417"/>
            <a:ext cx="458202" cy="419088"/>
          </a:xfrm>
          <a:prstGeom prst="mathMultiply">
            <a:avLst/>
          </a:prstGeom>
          <a:solidFill>
            <a:srgbClr val="FFDE1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4671769" y="1714500"/>
            <a:ext cx="1665103" cy="698864"/>
          </a:xfrm>
          <a:prstGeom prst="wedgeRoundRectCallou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User profile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6854766" y="1695072"/>
            <a:ext cx="1921847" cy="698864"/>
          </a:xfrm>
          <a:prstGeom prst="wedgeRoundRectCallou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Item represent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76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矩阵分解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47" y="1545202"/>
            <a:ext cx="5867232" cy="43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84638" y="2624667"/>
            <a:ext cx="1439334" cy="8466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数据洪流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303576" y="3276976"/>
            <a:ext cx="1693333" cy="162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推荐</a:t>
            </a:r>
            <a:endParaRPr kumimoji="1"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99890" y="999066"/>
            <a:ext cx="1693333" cy="16256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搜索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0747" y="2624667"/>
            <a:ext cx="1439334" cy="8466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万物互联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3188759" y="2624667"/>
            <a:ext cx="457200" cy="846667"/>
          </a:xfrm>
          <a:prstGeom prst="chevron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5905584" y="2624666"/>
            <a:ext cx="457200" cy="846667"/>
          </a:xfrm>
          <a:prstGeom prst="chevron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44396" y="2624666"/>
            <a:ext cx="1439334" cy="8466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信息过载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虚尾箭头 13"/>
          <p:cNvSpPr/>
          <p:nvPr/>
        </p:nvSpPr>
        <p:spPr>
          <a:xfrm rot="8973429">
            <a:off x="8289545" y="2043438"/>
            <a:ext cx="931041" cy="671013"/>
          </a:xfrm>
          <a:prstGeom prst="stripedRightArrow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虚尾箭头 14"/>
          <p:cNvSpPr/>
          <p:nvPr/>
        </p:nvSpPr>
        <p:spPr>
          <a:xfrm rot="11882346">
            <a:off x="8314348" y="3291098"/>
            <a:ext cx="931041" cy="671013"/>
          </a:xfrm>
          <a:prstGeom prst="stripedRightArrow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0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矩阵分解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03758" y="1905000"/>
            <a:ext cx="9905998" cy="3124201"/>
          </a:xfrm>
        </p:spPr>
        <p:txBody>
          <a:bodyPr>
            <a:normAutofit/>
          </a:bodyPr>
          <a:lstStyle/>
          <a:p>
            <a:pPr lvl="1"/>
            <a:r>
              <a:rPr lang="zh-CN" alt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近邻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方法的泛化能力有限</a:t>
            </a:r>
            <a:endParaRPr lang="en-US" altLang="zh-CN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近邻方法需要耗费存储空间大</a:t>
            </a:r>
            <a:endParaRPr lang="en-US" altLang="zh-CN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近邻方法计算复杂度</a:t>
            </a:r>
            <a:r>
              <a:rPr lang="zh-CN" alt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矩阵分解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03758" y="1905000"/>
            <a:ext cx="9905998" cy="3124201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加入用户其它行为：</a:t>
            </a:r>
            <a:r>
              <a:rPr lang="en-US" altLang="zh-CN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SVD++</a:t>
            </a:r>
            <a:endParaRPr lang="zh-CN" altLang="en-US" sz="32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加入时间因素：</a:t>
            </a:r>
            <a:r>
              <a:rPr lang="en-US" altLang="zh-CN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time-SVD</a:t>
            </a:r>
            <a:endParaRPr lang="zh-CN" altLang="en-US" sz="32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加入其它特征：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Factorization Machine (FM)</a:t>
            </a:r>
            <a:endParaRPr lang="en-US" altLang="zh-CN" sz="32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7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策略／算法选型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4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069240"/>
              </p:ext>
            </p:extLst>
          </p:nvPr>
        </p:nvGraphicFramePr>
        <p:xfrm>
          <a:off x="1203758" y="1905000"/>
          <a:ext cx="9143998" cy="411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4"/>
                <a:gridCol w="512088"/>
                <a:gridCol w="558784"/>
                <a:gridCol w="558784"/>
                <a:gridCol w="768328"/>
                <a:gridCol w="698480"/>
                <a:gridCol w="908024"/>
                <a:gridCol w="1886025"/>
                <a:gridCol w="2406711"/>
              </a:tblGrid>
              <a:tr h="57989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领域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风险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动态性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多样性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偏好稳定性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反馈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可解释性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实例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策略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新闻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稳定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隐式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不必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今日头条，</a:t>
                      </a:r>
                      <a:r>
                        <a:rPr lang="en-US" altLang="zh-CN" sz="1400" dirty="0" smtClean="0"/>
                        <a:t>google news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基于内容，协同过滤，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热点（排行榜）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电商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中？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隐式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显式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不必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Amazon</a:t>
                      </a:r>
                      <a:r>
                        <a:rPr lang="zh-CN" altLang="en-US" sz="1400" dirty="0" smtClean="0"/>
                        <a:t>，天猫，淘宝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协同过滤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电影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稳定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隐式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显式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不必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Netflix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Hulu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协同过滤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音乐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稳定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隐式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不必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考拉</a:t>
                      </a:r>
                      <a:r>
                        <a:rPr lang="en-US" altLang="zh-CN" sz="1400" dirty="0" smtClean="0"/>
                        <a:t>FM</a:t>
                      </a:r>
                      <a:r>
                        <a:rPr lang="zh-CN" altLang="en-US" sz="1400" dirty="0" smtClean="0"/>
                        <a:t>，</a:t>
                      </a:r>
                      <a:r>
                        <a:rPr lang="en-US" altLang="zh-CN" sz="1400" dirty="0" smtClean="0"/>
                        <a:t>Pandora</a:t>
                      </a:r>
                      <a:r>
                        <a:rPr lang="zh-CN" altLang="en-US" sz="1400" dirty="0" smtClean="0"/>
                        <a:t>，豆瓣</a:t>
                      </a:r>
                      <a:r>
                        <a:rPr lang="en-US" altLang="zh-CN" sz="1400" dirty="0" smtClean="0"/>
                        <a:t>FM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协同过滤，基于内容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金融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保险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稳定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显式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必须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阿里小微金融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基于领域知识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社交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低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关系：低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内容：高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稳定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隐式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关系：必须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内容：不必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微博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关系：协同过滤，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内容：基于内容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点击率预估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58" y="4033352"/>
            <a:ext cx="3717694" cy="14693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6" name="Picture 2" descr="C:\Users\dong\Desktop\Research Workshop\ppt相关素材\Class2\60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682200"/>
            <a:ext cx="5519057" cy="38204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" name="圆角矩形 2"/>
          <p:cNvSpPr/>
          <p:nvPr/>
        </p:nvSpPr>
        <p:spPr>
          <a:xfrm>
            <a:off x="1203758" y="1682200"/>
            <a:ext cx="3717694" cy="14855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Logistic Regression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71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点击率预估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43100" y="1997529"/>
            <a:ext cx="4800600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预估行为发生概率的框架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43100" y="3211286"/>
            <a:ext cx="4800600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融合多种</a:t>
            </a:r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算法的框架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43100" y="4425043"/>
            <a:ext cx="4800600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计算广告／兴趣</a:t>
            </a:r>
            <a:r>
              <a:rPr kumimoji="1" lang="en-US" altLang="zh-CN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的标配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03758" y="1905000"/>
            <a:ext cx="9905998" cy="3124201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ARM</a:t>
            </a:r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：臂，代表用户兴趣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Policy</a:t>
            </a:r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：选臂策略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Regret</a:t>
            </a:r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：效果衡量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99" y="1415142"/>
            <a:ext cx="5270500" cy="43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——UCB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57" y="2332264"/>
            <a:ext cx="5220243" cy="2269671"/>
          </a:xfrm>
        </p:spPr>
      </p:pic>
      <p:sp>
        <p:nvSpPr>
          <p:cNvPr id="6" name="内容占位符 4"/>
          <p:cNvSpPr txBox="1">
            <a:spLocks/>
          </p:cNvSpPr>
          <p:nvPr/>
        </p:nvSpPr>
        <p:spPr>
          <a:xfrm>
            <a:off x="1203758" y="190500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上界：均值＋标准差</a:t>
            </a:r>
          </a:p>
        </p:txBody>
      </p:sp>
    </p:spTree>
    <p:extLst>
      <p:ext uri="{BB962C8B-B14F-4D97-AF65-F5344CB8AC3E}">
        <p14:creationId xmlns:p14="http://schemas.microsoft.com/office/powerpoint/2010/main" val="7968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——Thompson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采样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1203757" y="1905000"/>
            <a:ext cx="309065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权重就是根据</a:t>
            </a:r>
            <a:r>
              <a:rPr kumimoji="1" lang="en-US" altLang="zh-CN" sz="2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beta</a:t>
            </a:r>
            <a:r>
              <a:rPr kumimoji="1" lang="zh-CN" altLang="en-US" sz="280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分布采样得到的随机值</a:t>
            </a:r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zh-CN" altLang="en-US" sz="280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68" y="1571854"/>
            <a:ext cx="6014218" cy="49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其他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1203758" y="1905000"/>
            <a:ext cx="306741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Epsilon-greedy</a:t>
            </a:r>
          </a:p>
          <a:p>
            <a:r>
              <a:rPr kumimoji="1" lang="en-US" altLang="zh-CN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Naïve-bandit</a:t>
            </a:r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172" y="1905000"/>
            <a:ext cx="7779314" cy="34135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591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算法的用途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1203757" y="1905000"/>
            <a:ext cx="637270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在线选择最优的算法</a:t>
            </a:r>
          </a:p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冷启动时探测用户兴趣</a:t>
            </a:r>
          </a:p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广告投放时探索新广告</a:t>
            </a:r>
          </a:p>
        </p:txBody>
      </p:sp>
    </p:spTree>
    <p:extLst>
      <p:ext uri="{BB962C8B-B14F-4D97-AF65-F5344CB8AC3E}">
        <p14:creationId xmlns:p14="http://schemas.microsoft.com/office/powerpoint/2010/main" val="4870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724025" y="2666997"/>
            <a:ext cx="3701521" cy="153246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场景</a:t>
            </a:r>
            <a:endParaRPr kumimoji="1" lang="zh-CN" altLang="en-US" sz="4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66491" y="2666997"/>
            <a:ext cx="3701521" cy="15324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需求</a:t>
            </a:r>
            <a:endParaRPr kumimoji="1" lang="zh-CN" altLang="en-US" sz="4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下弧形箭头 2"/>
          <p:cNvSpPr/>
          <p:nvPr/>
        </p:nvSpPr>
        <p:spPr>
          <a:xfrm>
            <a:off x="4375680" y="1701799"/>
            <a:ext cx="3149600" cy="635000"/>
          </a:xfrm>
          <a:prstGeom prst="curvedDownArrow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下弧形箭头 8"/>
          <p:cNvSpPr/>
          <p:nvPr/>
        </p:nvSpPr>
        <p:spPr>
          <a:xfrm rot="10800000">
            <a:off x="4375680" y="4241799"/>
            <a:ext cx="3149600" cy="635000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1226079" y="1587499"/>
            <a:ext cx="2065867" cy="863600"/>
          </a:xfrm>
          <a:prstGeom prst="wedgeRoundRectCallout">
            <a:avLst>
              <a:gd name="adj1" fmla="val 25069"/>
              <a:gd name="adj2" fmla="val 6446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推荐引擎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9310157" y="4732864"/>
            <a:ext cx="2065867" cy="863600"/>
          </a:xfrm>
          <a:prstGeom prst="wedgeRoundRectCallout">
            <a:avLst>
              <a:gd name="adj1" fmla="val -30669"/>
              <a:gd name="adj2" fmla="val -6887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搜索引擎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203758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推荐算法总结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1203757" y="1905000"/>
            <a:ext cx="637270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不同阶段聚焦不同算法，由简入手</a:t>
            </a:r>
          </a:p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数据化评价每种算法的效果</a:t>
            </a:r>
          </a:p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多种模型混合一定是正确的</a:t>
            </a:r>
          </a:p>
          <a:p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常见的简单算法能解决</a:t>
            </a:r>
            <a:r>
              <a:rPr kumimoji="1" lang="en-US" altLang="zh-CN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80%</a:t>
            </a:r>
            <a:r>
              <a:rPr kumimoji="1" lang="zh-CN" altLang="en-US" sz="2800" cap="none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的需求</a:t>
            </a:r>
            <a:endParaRPr kumimoji="1" lang="zh-CN" altLang="en-US" sz="280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7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标签系统／用户画像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73293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注册资料</a:t>
            </a:r>
            <a:endParaRPr kumimoji="1" lang="zh-CN" altLang="en-US" sz="2400" dirty="0"/>
          </a:p>
        </p:txBody>
      </p:sp>
      <p:sp>
        <p:nvSpPr>
          <p:cNvPr id="5" name="圆角矩形 4"/>
          <p:cNvSpPr/>
          <p:nvPr/>
        </p:nvSpPr>
        <p:spPr>
          <a:xfrm>
            <a:off x="2335565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设备信息</a:t>
            </a:r>
            <a:endParaRPr kumimoji="1"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4343886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LBS</a:t>
            </a:r>
            <a:r>
              <a:rPr kumimoji="1" lang="zh-CN" altLang="en-US" sz="2400" dirty="0" smtClean="0"/>
              <a:t>信息</a:t>
            </a:r>
            <a:endParaRPr kumimoji="1"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10156371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第三方</a:t>
            </a:r>
            <a:endParaRPr kumimoji="1"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8218876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用户行为</a:t>
            </a:r>
            <a:endParaRPr kumimoji="1"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373293" y="2155371"/>
            <a:ext cx="1962272" cy="2073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兴趣标签／分类</a:t>
            </a:r>
          </a:p>
          <a:p>
            <a:pPr algn="ctr"/>
            <a:r>
              <a:rPr kumimoji="1" lang="zh-CN" altLang="en-US" sz="2400" dirty="0" smtClean="0"/>
              <a:t>（短期、长期）</a:t>
            </a:r>
            <a:endParaRPr kumimoji="1" lang="zh-CN" altLang="en-US" sz="2400" dirty="0"/>
          </a:p>
        </p:txBody>
      </p:sp>
      <p:sp>
        <p:nvSpPr>
          <p:cNvPr id="10" name="圆角矩形 9"/>
          <p:cNvSpPr/>
          <p:nvPr/>
        </p:nvSpPr>
        <p:spPr>
          <a:xfrm>
            <a:off x="2675904" y="2155371"/>
            <a:ext cx="1961410" cy="2073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能力标签</a:t>
            </a:r>
            <a:r>
              <a:rPr kumimoji="1" lang="en-US" altLang="zh-CN" sz="2400" dirty="0" smtClean="0"/>
              <a:t>/</a:t>
            </a:r>
            <a:r>
              <a:rPr kumimoji="1" lang="zh-CN" altLang="en-US" sz="2400" dirty="0" smtClean="0"/>
              <a:t>分类</a:t>
            </a:r>
            <a:endParaRPr kumimoji="1"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4978515" y="2155371"/>
            <a:ext cx="1961128" cy="2073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人口统计学</a:t>
            </a:r>
            <a:endParaRPr kumimoji="1"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7281126" y="2155371"/>
            <a:ext cx="1960845" cy="2073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个人黑名单</a:t>
            </a:r>
            <a:endParaRPr kumimoji="1"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6281381" y="4653643"/>
            <a:ext cx="1715633" cy="1485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社交关系</a:t>
            </a:r>
            <a:endParaRPr kumimoji="1" lang="zh-CN" altLang="en-US" sz="2400" dirty="0"/>
          </a:p>
        </p:txBody>
      </p:sp>
      <p:sp>
        <p:nvSpPr>
          <p:cNvPr id="14" name="圆角矩形 13"/>
          <p:cNvSpPr/>
          <p:nvPr/>
        </p:nvSpPr>
        <p:spPr>
          <a:xfrm>
            <a:off x="9583738" y="2155371"/>
            <a:ext cx="2288266" cy="2073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社交圈子</a:t>
            </a:r>
            <a:endParaRPr kumimoji="1" lang="zh-CN" altLang="en-US" sz="2400" dirty="0"/>
          </a:p>
        </p:txBody>
      </p:sp>
      <p:sp>
        <p:nvSpPr>
          <p:cNvPr id="15" name="圆角矩形 14"/>
          <p:cNvSpPr/>
          <p:nvPr/>
        </p:nvSpPr>
        <p:spPr>
          <a:xfrm>
            <a:off x="373293" y="787854"/>
            <a:ext cx="3545564" cy="11266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兴趣主题</a:t>
            </a:r>
            <a:endParaRPr kumimoji="1" lang="zh-CN" altLang="en-US" sz="2400" dirty="0"/>
          </a:p>
        </p:txBody>
      </p:sp>
      <p:sp>
        <p:nvSpPr>
          <p:cNvPr id="16" name="圆角矩形 15"/>
          <p:cNvSpPr/>
          <p:nvPr/>
        </p:nvSpPr>
        <p:spPr>
          <a:xfrm>
            <a:off x="4343886" y="787854"/>
            <a:ext cx="3526485" cy="11266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能力主题</a:t>
            </a:r>
            <a:endParaRPr kumimoji="1" lang="zh-CN" altLang="en-US" sz="2400" dirty="0"/>
          </a:p>
        </p:txBody>
      </p:sp>
      <p:sp>
        <p:nvSpPr>
          <p:cNvPr id="17" name="圆角矩形 16"/>
          <p:cNvSpPr/>
          <p:nvPr/>
        </p:nvSpPr>
        <p:spPr>
          <a:xfrm>
            <a:off x="8218875" y="800100"/>
            <a:ext cx="3630225" cy="11266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圈子主题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05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冷启动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32861" y="414564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冷启动无法解决，只能改善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3"/>
          <p:cNvSpPr/>
          <p:nvPr/>
        </p:nvSpPr>
        <p:spPr>
          <a:xfrm>
            <a:off x="4767944" y="2598509"/>
            <a:ext cx="2824842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借助外部数据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4"/>
          <p:cNvSpPr/>
          <p:nvPr/>
        </p:nvSpPr>
        <p:spPr>
          <a:xfrm>
            <a:off x="2645228" y="3840842"/>
            <a:ext cx="2612571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用户主动提交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6988629" y="3840842"/>
            <a:ext cx="2906486" cy="89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领域知识救火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推荐系统的测试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639733" y="2129367"/>
            <a:ext cx="3318934" cy="897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业务正确性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15066" y="3587750"/>
            <a:ext cx="3318934" cy="897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算法合理性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27333" y="3587750"/>
            <a:ext cx="3318934" cy="897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数据正确性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5"/>
          <p:cNvSpPr/>
          <p:nvPr/>
        </p:nvSpPr>
        <p:spPr>
          <a:xfrm>
            <a:off x="5222421" y="2080839"/>
            <a:ext cx="2449606" cy="2192559"/>
          </a:xfrm>
          <a:prstGeom prst="ellipse">
            <a:avLst/>
          </a:prstGeom>
          <a:solidFill>
            <a:srgbClr val="FFC000"/>
          </a:solidFill>
          <a:ln w="254000">
            <a:solidFill>
              <a:srgbClr val="FFC000">
                <a:alpha val="52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算法合理性</a:t>
            </a:r>
            <a:endParaRPr kumimoji="1" lang="zh-CN" alt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椭圆 1"/>
          <p:cNvSpPr/>
          <p:nvPr/>
        </p:nvSpPr>
        <p:spPr>
          <a:xfrm>
            <a:off x="2319961" y="1431325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兴趣覆盖率</a:t>
            </a:r>
            <a:endParaRPr kumimoji="1" lang="zh-CN" altLang="en-US" sz="2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椭圆 7"/>
          <p:cNvSpPr/>
          <p:nvPr/>
        </p:nvSpPr>
        <p:spPr>
          <a:xfrm>
            <a:off x="4653643" y="319770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多样性程度</a:t>
            </a:r>
            <a:endParaRPr kumimoji="1" lang="zh-CN" altLang="en-US" sz="2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椭圆 8"/>
          <p:cNvSpPr/>
          <p:nvPr/>
        </p:nvSpPr>
        <p:spPr>
          <a:xfrm>
            <a:off x="7766957" y="1238253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离线准确度</a:t>
            </a:r>
            <a:endParaRPr kumimoji="1" lang="zh-CN" altLang="en-US" sz="2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椭圆 9"/>
          <p:cNvSpPr/>
          <p:nvPr/>
        </p:nvSpPr>
        <p:spPr>
          <a:xfrm>
            <a:off x="8886333" y="3011110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排序有效性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椭圆 10"/>
          <p:cNvSpPr/>
          <p:nvPr/>
        </p:nvSpPr>
        <p:spPr>
          <a:xfrm>
            <a:off x="1735403" y="3262088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标签召回率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椭圆 11"/>
          <p:cNvSpPr/>
          <p:nvPr/>
        </p:nvSpPr>
        <p:spPr>
          <a:xfrm>
            <a:off x="3966860" y="4561116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atin typeface="Microsoft YaHei" charset="0"/>
                <a:ea typeface="Microsoft YaHei" charset="0"/>
                <a:cs typeface="Microsoft YaHei" charset="0"/>
              </a:rPr>
              <a:t>标签更新率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椭圆 12"/>
          <p:cNvSpPr/>
          <p:nvPr/>
        </p:nvSpPr>
        <p:spPr>
          <a:xfrm>
            <a:off x="7198179" y="4542065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新鲜程度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5"/>
          <p:cNvSpPr/>
          <p:nvPr/>
        </p:nvSpPr>
        <p:spPr>
          <a:xfrm>
            <a:off x="5222421" y="2080839"/>
            <a:ext cx="2449606" cy="2192559"/>
          </a:xfrm>
          <a:prstGeom prst="ellipse">
            <a:avLst/>
          </a:prstGeom>
          <a:solidFill>
            <a:srgbClr val="FFC000"/>
          </a:solidFill>
          <a:ln w="254000">
            <a:solidFill>
              <a:srgbClr val="FFC000">
                <a:alpha val="52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数据正确性</a:t>
            </a:r>
          </a:p>
        </p:txBody>
      </p:sp>
      <p:sp>
        <p:nvSpPr>
          <p:cNvPr id="9" name="椭圆 1"/>
          <p:cNvSpPr/>
          <p:nvPr/>
        </p:nvSpPr>
        <p:spPr>
          <a:xfrm>
            <a:off x="2376516" y="2087940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数据冗余</a:t>
            </a:r>
          </a:p>
        </p:txBody>
      </p:sp>
      <p:sp>
        <p:nvSpPr>
          <p:cNvPr id="10" name="椭圆 7"/>
          <p:cNvSpPr/>
          <p:nvPr/>
        </p:nvSpPr>
        <p:spPr>
          <a:xfrm>
            <a:off x="4653643" y="319770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字段不完整</a:t>
            </a:r>
          </a:p>
        </p:txBody>
      </p:sp>
      <p:sp>
        <p:nvSpPr>
          <p:cNvPr id="11" name="椭圆 8"/>
          <p:cNvSpPr/>
          <p:nvPr/>
        </p:nvSpPr>
        <p:spPr>
          <a:xfrm>
            <a:off x="8109857" y="1878090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开天窗</a:t>
            </a:r>
          </a:p>
        </p:txBody>
      </p:sp>
      <p:sp>
        <p:nvSpPr>
          <p:cNvPr id="14" name="椭圆 11"/>
          <p:cNvSpPr/>
          <p:nvPr/>
        </p:nvSpPr>
        <p:spPr>
          <a:xfrm>
            <a:off x="2983669" y="4214889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数据丢失</a:t>
            </a:r>
            <a:endParaRPr kumimoji="1" lang="zh-CN" altLang="en-US" sz="2400" dirty="0"/>
          </a:p>
        </p:txBody>
      </p:sp>
      <p:sp>
        <p:nvSpPr>
          <p:cNvPr id="15" name="椭圆 12"/>
          <p:cNvSpPr/>
          <p:nvPr/>
        </p:nvSpPr>
        <p:spPr>
          <a:xfrm>
            <a:off x="7198179" y="4542065"/>
            <a:ext cx="2238752" cy="1299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数据回流通畅</a:t>
            </a:r>
          </a:p>
        </p:txBody>
      </p:sp>
    </p:spTree>
    <p:extLst>
      <p:ext uri="{BB962C8B-B14F-4D97-AF65-F5344CB8AC3E}">
        <p14:creationId xmlns:p14="http://schemas.microsoft.com/office/powerpoint/2010/main" val="324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数据驱动和团队合作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6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133" y="1273629"/>
            <a:ext cx="10820400" cy="4379025"/>
          </a:xfrm>
        </p:spPr>
        <p:txBody>
          <a:bodyPr>
            <a:normAutofit/>
          </a:bodyPr>
          <a:lstStyle/>
          <a:p>
            <a:r>
              <a:rPr kumimoji="1" lang="en-US" altLang="zh-CN" sz="2800" cap="none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“</a:t>
            </a:r>
            <a:r>
              <a:rPr lang="en-US" altLang="zh-CN" sz="2800" cap="none" dirty="0">
                <a:solidFill>
                  <a:schemeClr val="bg1"/>
                </a:solidFill>
                <a:effectLst/>
                <a:ea typeface="Microsoft YaHei" charset="0"/>
                <a:cs typeface="Microsoft YaHei" charset="0"/>
              </a:rPr>
              <a:t>Recommender systems or recommendation systems (sometimes replacing "system" with a synonym such as platform or engine) are a subclass of </a:t>
            </a:r>
            <a:r>
              <a:rPr lang="en-US" altLang="zh-CN" sz="2800" cap="none" dirty="0">
                <a:solidFill>
                  <a:schemeClr val="bg1"/>
                </a:solidFill>
                <a:effectLst/>
                <a:ea typeface="Microsoft YaHei" charset="0"/>
                <a:cs typeface="Microsoft YaHei" charset="0"/>
                <a:hlinkClick r:id="rId3" tooltip="Information filtering system"/>
              </a:rPr>
              <a:t>information filtering system</a:t>
            </a:r>
            <a:r>
              <a:rPr lang="en-US" altLang="zh-CN" sz="2800" cap="none" dirty="0">
                <a:solidFill>
                  <a:schemeClr val="bg1"/>
                </a:solidFill>
                <a:effectLst/>
                <a:ea typeface="Microsoft YaHei" charset="0"/>
                <a:cs typeface="Microsoft YaHei" charset="0"/>
              </a:rPr>
              <a:t> that seek to predict the 'rating' or 'preference' that a user would give to an item</a:t>
            </a:r>
            <a:r>
              <a:rPr kumimoji="1" lang="en-US" altLang="zh-CN" sz="2800" cap="none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”   via  Wikipedia</a:t>
            </a:r>
            <a:endParaRPr kumimoji="1" lang="zh-CN" altLang="en-US" sz="2800" cap="none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数据驱动三定律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3"/>
          <p:cNvSpPr/>
          <p:nvPr/>
        </p:nvSpPr>
        <p:spPr>
          <a:xfrm>
            <a:off x="2555872" y="2042666"/>
            <a:ext cx="6575248" cy="884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数据源必须有能量注入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5"/>
          <p:cNvSpPr/>
          <p:nvPr/>
        </p:nvSpPr>
        <p:spPr>
          <a:xfrm>
            <a:off x="2555871" y="4413633"/>
            <a:ext cx="6575249" cy="884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数据必须与产品共生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6"/>
          <p:cNvSpPr/>
          <p:nvPr/>
        </p:nvSpPr>
        <p:spPr>
          <a:xfrm>
            <a:off x="2555872" y="3228149"/>
            <a:ext cx="6575248" cy="884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数据必须有新陈代谢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203758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数据化产品团队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2"/>
          <p:cNvSpPr/>
          <p:nvPr/>
        </p:nvSpPr>
        <p:spPr>
          <a:xfrm>
            <a:off x="1551214" y="2563586"/>
            <a:ext cx="4531914" cy="14205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产品／</a:t>
            </a:r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运营是舵手</a:t>
            </a:r>
            <a:endParaRPr kumimoji="1" lang="zh-CN" altLang="en-US" sz="2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6344821" y="2563585"/>
            <a:ext cx="4764936" cy="14205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算法工程师是</a:t>
            </a:r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核动力和雷达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220691" y="23368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两个实例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笑脸 7"/>
          <p:cNvSpPr/>
          <p:nvPr/>
        </p:nvSpPr>
        <p:spPr>
          <a:xfrm>
            <a:off x="4675820" y="6240565"/>
            <a:ext cx="421983" cy="401029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5" name="矩形 8"/>
          <p:cNvSpPr/>
          <p:nvPr/>
        </p:nvSpPr>
        <p:spPr>
          <a:xfrm>
            <a:off x="5340988" y="5146261"/>
            <a:ext cx="1412133" cy="52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推荐引擎（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RPC</a:t>
            </a:r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服务）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6" name="矩形 9"/>
          <p:cNvSpPr/>
          <p:nvPr/>
        </p:nvSpPr>
        <p:spPr>
          <a:xfrm>
            <a:off x="3689373" y="3801874"/>
            <a:ext cx="401002" cy="746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在线更新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7" name="矩形 10"/>
          <p:cNvSpPr/>
          <p:nvPr/>
        </p:nvSpPr>
        <p:spPr>
          <a:xfrm>
            <a:off x="3181225" y="5145637"/>
            <a:ext cx="941796" cy="52243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实时反馈</a:t>
            </a:r>
            <a:r>
              <a:rPr kumimoji="1" lang="en-US" altLang="zh-CN" sz="1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0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storm+kafka</a:t>
            </a:r>
            <a:r>
              <a:rPr kumimoji="1" lang="en-US" altLang="zh-CN" sz="1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1" lang="zh-CN" altLang="en-US" sz="1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58" name="曲线连接符 11"/>
          <p:cNvCxnSpPr>
            <a:stCxn id="395" idx="2"/>
            <a:endCxn id="361" idx="6"/>
          </p:cNvCxnSpPr>
          <p:nvPr/>
        </p:nvCxnSpPr>
        <p:spPr>
          <a:xfrm rot="5400000">
            <a:off x="5419040" y="5812357"/>
            <a:ext cx="307486" cy="9499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曲线连接符 12"/>
          <p:cNvCxnSpPr>
            <a:stCxn id="361" idx="2"/>
            <a:endCxn id="364" idx="2"/>
          </p:cNvCxnSpPr>
          <p:nvPr/>
        </p:nvCxnSpPr>
        <p:spPr>
          <a:xfrm rot="10800000">
            <a:off x="3652124" y="5668076"/>
            <a:ext cx="1023697" cy="77300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罐形 13"/>
          <p:cNvSpPr/>
          <p:nvPr/>
        </p:nvSpPr>
        <p:spPr>
          <a:xfrm>
            <a:off x="7062354" y="3998918"/>
            <a:ext cx="731480" cy="3536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结构化</a:t>
            </a:r>
            <a:endParaRPr kumimoji="1" lang="en-US" altLang="zh-CN" sz="1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节目库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1" name="罐形 14"/>
          <p:cNvSpPr/>
          <p:nvPr/>
        </p:nvSpPr>
        <p:spPr>
          <a:xfrm>
            <a:off x="5216807" y="3998918"/>
            <a:ext cx="747882" cy="3536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模型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2" name="罐形 15"/>
          <p:cNvSpPr/>
          <p:nvPr/>
        </p:nvSpPr>
        <p:spPr>
          <a:xfrm>
            <a:off x="6138307" y="3998918"/>
            <a:ext cx="748213" cy="3536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item</a:t>
            </a:r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模型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3" name="罐形 16"/>
          <p:cNvSpPr/>
          <p:nvPr/>
        </p:nvSpPr>
        <p:spPr>
          <a:xfrm>
            <a:off x="4322450" y="3998918"/>
            <a:ext cx="747882" cy="3536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用户记录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redis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4" name="矩形 17"/>
          <p:cNvSpPr/>
          <p:nvPr/>
        </p:nvSpPr>
        <p:spPr>
          <a:xfrm>
            <a:off x="5572477" y="2654601"/>
            <a:ext cx="958851" cy="464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离线计算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(spark</a:t>
            </a:r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等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</p:txBody>
      </p:sp>
      <p:cxnSp>
        <p:nvCxnSpPr>
          <p:cNvPr id="365" name="曲线连接符 18"/>
          <p:cNvCxnSpPr>
            <a:stCxn id="364" idx="0"/>
            <a:endCxn id="383" idx="2"/>
          </p:cNvCxnSpPr>
          <p:nvPr/>
        </p:nvCxnSpPr>
        <p:spPr>
          <a:xfrm rot="16200000" flipV="1">
            <a:off x="3228288" y="4721801"/>
            <a:ext cx="596752" cy="25091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曲线连接符 19"/>
          <p:cNvCxnSpPr>
            <a:stCxn id="384" idx="4"/>
          </p:cNvCxnSpPr>
          <p:nvPr/>
        </p:nvCxnSpPr>
        <p:spPr>
          <a:xfrm flipV="1">
            <a:off x="3777070" y="2887196"/>
            <a:ext cx="503189" cy="872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罐形 20"/>
          <p:cNvSpPr/>
          <p:nvPr/>
        </p:nvSpPr>
        <p:spPr>
          <a:xfrm>
            <a:off x="7051524" y="1745309"/>
            <a:ext cx="747882" cy="353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CMS</a:t>
            </a:r>
            <a:endParaRPr kumimoji="1" lang="zh-CN" altLang="en-US" sz="1000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68" name="曲线连接符 21"/>
          <p:cNvCxnSpPr/>
          <p:nvPr/>
        </p:nvCxnSpPr>
        <p:spPr>
          <a:xfrm rot="5400000" flipH="1" flipV="1">
            <a:off x="3302121" y="2946052"/>
            <a:ext cx="202986" cy="13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曲线连接符 25"/>
          <p:cNvCxnSpPr>
            <a:stCxn id="371" idx="2"/>
            <a:endCxn id="368" idx="1"/>
          </p:cNvCxnSpPr>
          <p:nvPr/>
        </p:nvCxnSpPr>
        <p:spPr>
          <a:xfrm rot="5400000">
            <a:off x="5381491" y="3328506"/>
            <a:ext cx="879670" cy="46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曲线连接符 26"/>
          <p:cNvCxnSpPr>
            <a:stCxn id="371" idx="2"/>
            <a:endCxn id="369" idx="1"/>
          </p:cNvCxnSpPr>
          <p:nvPr/>
        </p:nvCxnSpPr>
        <p:spPr>
          <a:xfrm rot="16200000" flipH="1">
            <a:off x="5842323" y="3328827"/>
            <a:ext cx="879670" cy="46051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曲线连接符 27"/>
          <p:cNvCxnSpPr>
            <a:stCxn id="367" idx="3"/>
            <a:endCxn id="362" idx="0"/>
          </p:cNvCxnSpPr>
          <p:nvPr/>
        </p:nvCxnSpPr>
        <p:spPr>
          <a:xfrm rot="5400000">
            <a:off x="6340729" y="4058895"/>
            <a:ext cx="793693" cy="13810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曲线连接符 28"/>
          <p:cNvCxnSpPr>
            <a:stCxn id="370" idx="3"/>
            <a:endCxn id="362" idx="0"/>
          </p:cNvCxnSpPr>
          <p:nvPr/>
        </p:nvCxnSpPr>
        <p:spPr>
          <a:xfrm rot="16200000" flipH="1">
            <a:off x="4974877" y="4074082"/>
            <a:ext cx="793693" cy="13506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矩形 29"/>
          <p:cNvSpPr/>
          <p:nvPr/>
        </p:nvSpPr>
        <p:spPr>
          <a:xfrm>
            <a:off x="3202364" y="3801874"/>
            <a:ext cx="397679" cy="7470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日志更新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74" name="罐形 30"/>
          <p:cNvSpPr/>
          <p:nvPr/>
        </p:nvSpPr>
        <p:spPr>
          <a:xfrm>
            <a:off x="3028857" y="2476649"/>
            <a:ext cx="748213" cy="83854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全量日志存储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hdfs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75" name="曲线连接符 31"/>
          <p:cNvCxnSpPr>
            <a:stCxn id="364" idx="0"/>
            <a:endCxn id="363" idx="2"/>
          </p:cNvCxnSpPr>
          <p:nvPr/>
        </p:nvCxnSpPr>
        <p:spPr>
          <a:xfrm rot="5400000" flipH="1" flipV="1">
            <a:off x="3472179" y="4727943"/>
            <a:ext cx="597638" cy="23775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曲线连接符 32"/>
          <p:cNvCxnSpPr>
            <a:stCxn id="363" idx="3"/>
            <a:endCxn id="370" idx="2"/>
          </p:cNvCxnSpPr>
          <p:nvPr/>
        </p:nvCxnSpPr>
        <p:spPr>
          <a:xfrm>
            <a:off x="4090375" y="4174937"/>
            <a:ext cx="232075" cy="80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曲线连接符 33"/>
          <p:cNvCxnSpPr>
            <a:stCxn id="383" idx="0"/>
            <a:endCxn id="384" idx="3"/>
          </p:cNvCxnSpPr>
          <p:nvPr/>
        </p:nvCxnSpPr>
        <p:spPr>
          <a:xfrm rot="5400000" flipH="1" flipV="1">
            <a:off x="3158746" y="3557656"/>
            <a:ext cx="486676" cy="17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曲线连接符 34"/>
          <p:cNvCxnSpPr>
            <a:stCxn id="368" idx="3"/>
            <a:endCxn id="362" idx="0"/>
          </p:cNvCxnSpPr>
          <p:nvPr/>
        </p:nvCxnSpPr>
        <p:spPr>
          <a:xfrm rot="16200000" flipH="1">
            <a:off x="5422055" y="4521260"/>
            <a:ext cx="793693" cy="4563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曲线连接符 35"/>
          <p:cNvCxnSpPr>
            <a:stCxn id="369" idx="3"/>
            <a:endCxn id="362" idx="0"/>
          </p:cNvCxnSpPr>
          <p:nvPr/>
        </p:nvCxnSpPr>
        <p:spPr>
          <a:xfrm rot="5400000">
            <a:off x="5882889" y="4516735"/>
            <a:ext cx="793693" cy="46535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矩形 36"/>
          <p:cNvSpPr/>
          <p:nvPr/>
        </p:nvSpPr>
        <p:spPr>
          <a:xfrm>
            <a:off x="7020561" y="2641913"/>
            <a:ext cx="811862" cy="471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内容</a:t>
            </a:r>
            <a:endParaRPr kumimoji="1" lang="en-US" altLang="zh-CN" sz="1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实时分析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81" name="曲线连接符 37"/>
          <p:cNvCxnSpPr/>
          <p:nvPr/>
        </p:nvCxnSpPr>
        <p:spPr>
          <a:xfrm rot="16200000" flipH="1">
            <a:off x="6984419" y="3561593"/>
            <a:ext cx="885748" cy="160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曲线连接符 40"/>
          <p:cNvCxnSpPr>
            <a:endCxn id="397" idx="1"/>
          </p:cNvCxnSpPr>
          <p:nvPr/>
        </p:nvCxnSpPr>
        <p:spPr>
          <a:xfrm rot="5400000">
            <a:off x="8061911" y="3558980"/>
            <a:ext cx="879670" cy="2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矩形 41"/>
          <p:cNvSpPr/>
          <p:nvPr/>
        </p:nvSpPr>
        <p:spPr>
          <a:xfrm>
            <a:off x="5341643" y="5813011"/>
            <a:ext cx="1412240" cy="32058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前端服务</a:t>
            </a:r>
            <a:endParaRPr kumimoji="1" lang="zh-CN" altLang="en-US" sz="1000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84" name="曲线连接符 42"/>
          <p:cNvCxnSpPr>
            <a:stCxn id="362" idx="2"/>
            <a:endCxn id="395" idx="0"/>
          </p:cNvCxnSpPr>
          <p:nvPr/>
        </p:nvCxnSpPr>
        <p:spPr>
          <a:xfrm rot="16200000" flipH="1">
            <a:off x="5975253" y="5740501"/>
            <a:ext cx="144312" cy="70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罐形 43"/>
          <p:cNvSpPr/>
          <p:nvPr/>
        </p:nvSpPr>
        <p:spPr>
          <a:xfrm>
            <a:off x="8135902" y="3998918"/>
            <a:ext cx="731480" cy="353650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结构化广告库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6" name="矩形 44"/>
          <p:cNvSpPr/>
          <p:nvPr/>
        </p:nvSpPr>
        <p:spPr>
          <a:xfrm>
            <a:off x="8095918" y="2641913"/>
            <a:ext cx="811862" cy="477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广告</a:t>
            </a:r>
            <a:endParaRPr kumimoji="1" lang="en-US" altLang="zh-CN" sz="1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内容分析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87" name="曲线连接符 47"/>
          <p:cNvCxnSpPr>
            <a:stCxn id="397" idx="3"/>
          </p:cNvCxnSpPr>
          <p:nvPr/>
        </p:nvCxnSpPr>
        <p:spPr>
          <a:xfrm rot="16200000" flipH="1">
            <a:off x="8094682" y="4759528"/>
            <a:ext cx="816245" cy="23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" name="矩形 48"/>
          <p:cNvSpPr/>
          <p:nvPr/>
        </p:nvSpPr>
        <p:spPr>
          <a:xfrm>
            <a:off x="3006684" y="1732118"/>
            <a:ext cx="795534" cy="366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效果评价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(hive)</a:t>
            </a:r>
            <a:endParaRPr kumimoji="1" lang="zh-CN" altLang="en-US" sz="1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9" name="罐形 49"/>
          <p:cNvSpPr/>
          <p:nvPr/>
        </p:nvSpPr>
        <p:spPr>
          <a:xfrm>
            <a:off x="8135902" y="1744668"/>
            <a:ext cx="731480" cy="353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广告库</a:t>
            </a:r>
          </a:p>
        </p:txBody>
      </p:sp>
      <p:cxnSp>
        <p:nvCxnSpPr>
          <p:cNvPr id="390" name="曲线连接符 50"/>
          <p:cNvCxnSpPr/>
          <p:nvPr/>
        </p:nvCxnSpPr>
        <p:spPr>
          <a:xfrm rot="16200000" flipH="1">
            <a:off x="8229948" y="2370011"/>
            <a:ext cx="543595" cy="2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曲线连接符 51"/>
          <p:cNvCxnSpPr>
            <a:stCxn id="374" idx="3"/>
            <a:endCxn id="390" idx="0"/>
          </p:cNvCxnSpPr>
          <p:nvPr/>
        </p:nvCxnSpPr>
        <p:spPr>
          <a:xfrm rot="16200000" flipH="1">
            <a:off x="7154501" y="2369922"/>
            <a:ext cx="542954" cy="102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曲线连接符 52"/>
          <p:cNvCxnSpPr>
            <a:endCxn id="384" idx="1"/>
          </p:cNvCxnSpPr>
          <p:nvPr/>
        </p:nvCxnSpPr>
        <p:spPr>
          <a:xfrm rot="5400000">
            <a:off x="3214531" y="2286728"/>
            <a:ext cx="378355" cy="148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直线箭头连接符 53"/>
          <p:cNvCxnSpPr>
            <a:stCxn id="397" idx="1"/>
            <a:endCxn id="371" idx="3"/>
          </p:cNvCxnSpPr>
          <p:nvPr/>
        </p:nvCxnSpPr>
        <p:spPr>
          <a:xfrm flipH="1" flipV="1">
            <a:off x="6531328" y="2886925"/>
            <a:ext cx="1970314" cy="1111993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直线箭头连接符 54"/>
          <p:cNvCxnSpPr>
            <a:stCxn id="367" idx="1"/>
            <a:endCxn id="371" idx="3"/>
          </p:cNvCxnSpPr>
          <p:nvPr/>
        </p:nvCxnSpPr>
        <p:spPr>
          <a:xfrm flipH="1" flipV="1">
            <a:off x="6531328" y="2886925"/>
            <a:ext cx="896766" cy="1111993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5" name="矩形 55"/>
          <p:cNvSpPr/>
          <p:nvPr/>
        </p:nvSpPr>
        <p:spPr>
          <a:xfrm>
            <a:off x="8098035" y="5168813"/>
            <a:ext cx="811862" cy="477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广告</a:t>
            </a:r>
          </a:p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投放引擎</a:t>
            </a:r>
            <a:endParaRPr kumimoji="1" lang="en-US" altLang="zh-CN" sz="10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96" name="曲线连接符 56"/>
          <p:cNvCxnSpPr>
            <a:endCxn id="362" idx="3"/>
          </p:cNvCxnSpPr>
          <p:nvPr/>
        </p:nvCxnSpPr>
        <p:spPr>
          <a:xfrm rot="10800000">
            <a:off x="6753121" y="5407481"/>
            <a:ext cx="1344914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7" name="矩形 57"/>
          <p:cNvSpPr/>
          <p:nvPr/>
        </p:nvSpPr>
        <p:spPr>
          <a:xfrm>
            <a:off x="4280259" y="2654872"/>
            <a:ext cx="958851" cy="464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>
                <a:latin typeface="Microsoft YaHei" charset="0"/>
                <a:ea typeface="Microsoft YaHei" charset="0"/>
                <a:cs typeface="Microsoft YaHei" charset="0"/>
              </a:rPr>
              <a:t>数据处理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1000" dirty="0" err="1" smtClean="0">
                <a:latin typeface="Microsoft YaHei" charset="0"/>
                <a:ea typeface="Microsoft YaHei" charset="0"/>
                <a:cs typeface="Microsoft YaHei" charset="0"/>
              </a:rPr>
              <a:t>hive+spark</a:t>
            </a:r>
            <a:r>
              <a:rPr kumimoji="1" lang="en-US" altLang="zh-CN" sz="1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</p:txBody>
      </p:sp>
      <p:cxnSp>
        <p:nvCxnSpPr>
          <p:cNvPr id="398" name="曲线连接符 58"/>
          <p:cNvCxnSpPr>
            <a:endCxn id="371" idx="1"/>
          </p:cNvCxnSpPr>
          <p:nvPr/>
        </p:nvCxnSpPr>
        <p:spPr>
          <a:xfrm flipV="1">
            <a:off x="5239110" y="2886925"/>
            <a:ext cx="333367" cy="27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1"/>
          <p:cNvSpPr>
            <a:spLocks noGrp="1"/>
          </p:cNvSpPr>
          <p:nvPr>
            <p:ph type="title"/>
          </p:nvPr>
        </p:nvSpPr>
        <p:spPr>
          <a:xfrm>
            <a:off x="637749" y="-75491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音频推荐系统框架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3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6945" y="5016658"/>
            <a:ext cx="1902543" cy="899652"/>
          </a:xfrm>
          <a:prstGeom prst="rect">
            <a:avLst/>
          </a:prstGeom>
          <a:solidFill>
            <a:srgbClr val="4E8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日志收集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65866" y="5016658"/>
            <a:ext cx="2177846" cy="899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内容发布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磁盘 5"/>
          <p:cNvSpPr/>
          <p:nvPr/>
        </p:nvSpPr>
        <p:spPr>
          <a:xfrm>
            <a:off x="926945" y="3564996"/>
            <a:ext cx="1902543" cy="947057"/>
          </a:xfrm>
          <a:prstGeom prst="flowChartMagneticDisk">
            <a:avLst/>
          </a:prstGeom>
          <a:solidFill>
            <a:srgbClr val="4E8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日志集中存储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磁盘 6"/>
          <p:cNvSpPr/>
          <p:nvPr/>
        </p:nvSpPr>
        <p:spPr>
          <a:xfrm>
            <a:off x="3368325" y="3564996"/>
            <a:ext cx="1002891" cy="947057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内容存储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磁盘 7"/>
          <p:cNvSpPr/>
          <p:nvPr/>
        </p:nvSpPr>
        <p:spPr>
          <a:xfrm>
            <a:off x="4538365" y="3564996"/>
            <a:ext cx="1005347" cy="947057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社交关系存储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磁盘 8"/>
          <p:cNvSpPr/>
          <p:nvPr/>
        </p:nvSpPr>
        <p:spPr>
          <a:xfrm>
            <a:off x="5916817" y="3371160"/>
            <a:ext cx="894736" cy="1140894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发布任务队列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6815" y="5046155"/>
            <a:ext cx="2349911" cy="899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异步发布任务调度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磁盘 10"/>
          <p:cNvSpPr/>
          <p:nvPr/>
        </p:nvSpPr>
        <p:spPr>
          <a:xfrm>
            <a:off x="7371990" y="3371160"/>
            <a:ext cx="894736" cy="1140894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发布任务状态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磁盘 11"/>
          <p:cNvSpPr/>
          <p:nvPr/>
        </p:nvSpPr>
        <p:spPr>
          <a:xfrm>
            <a:off x="8645267" y="3564996"/>
            <a:ext cx="1381434" cy="947057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pool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16815" y="2221838"/>
            <a:ext cx="2349912" cy="8996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兴趣打分服务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5267" y="5046155"/>
            <a:ext cx="1381434" cy="899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服务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6945" y="2221838"/>
            <a:ext cx="1902543" cy="899652"/>
          </a:xfrm>
          <a:prstGeom prst="rect">
            <a:avLst/>
          </a:prstGeom>
          <a:solidFill>
            <a:srgbClr val="4E8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日志分析</a:t>
            </a:r>
          </a:p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数据清洗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65866" y="2221838"/>
            <a:ext cx="2177846" cy="8996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机器学习相关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2670" y="1941619"/>
            <a:ext cx="2344994" cy="4343398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74918" y="3336395"/>
            <a:ext cx="2344994" cy="2948623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840614" y="3336395"/>
            <a:ext cx="2637505" cy="2948624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54321" y="1948993"/>
            <a:ext cx="1678858" cy="4336026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587139" y="1948993"/>
            <a:ext cx="737420" cy="39968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监控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5543712" y="5295824"/>
            <a:ext cx="373103" cy="310243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 rot="19148649">
            <a:off x="8223109" y="4649603"/>
            <a:ext cx="662421" cy="259001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4902713" y="4519427"/>
            <a:ext cx="342900" cy="504605"/>
          </a:xfrm>
          <a:prstGeom prst="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上箭头 27"/>
          <p:cNvSpPr/>
          <p:nvPr/>
        </p:nvSpPr>
        <p:spPr>
          <a:xfrm>
            <a:off x="3745139" y="4519427"/>
            <a:ext cx="359228" cy="497231"/>
          </a:xfrm>
          <a:prstGeom prst="up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279310" y="1948993"/>
            <a:ext cx="5198809" cy="1305760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5619912" y="2508378"/>
            <a:ext cx="220702" cy="326571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上下箭头 30"/>
          <p:cNvSpPr/>
          <p:nvPr/>
        </p:nvSpPr>
        <p:spPr>
          <a:xfrm>
            <a:off x="6905218" y="3154147"/>
            <a:ext cx="373103" cy="1843023"/>
          </a:xfrm>
          <a:prstGeom prst="up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上下箭头 31"/>
          <p:cNvSpPr/>
          <p:nvPr/>
        </p:nvSpPr>
        <p:spPr>
          <a:xfrm>
            <a:off x="6266246" y="4535756"/>
            <a:ext cx="233654" cy="504605"/>
          </a:xfrm>
          <a:prstGeom prst="up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7747918" y="4525221"/>
            <a:ext cx="233654" cy="504605"/>
          </a:xfrm>
          <a:prstGeom prst="up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箭头 33"/>
          <p:cNvSpPr/>
          <p:nvPr/>
        </p:nvSpPr>
        <p:spPr>
          <a:xfrm>
            <a:off x="1755225" y="4535756"/>
            <a:ext cx="176061" cy="419803"/>
          </a:xfrm>
          <a:prstGeom prst="up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箭头 34"/>
          <p:cNvSpPr/>
          <p:nvPr/>
        </p:nvSpPr>
        <p:spPr>
          <a:xfrm>
            <a:off x="1749516" y="3216301"/>
            <a:ext cx="249402" cy="240188"/>
          </a:xfrm>
          <a:prstGeom prst="up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3010321" y="2508378"/>
            <a:ext cx="265471" cy="326571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9153771" y="4537862"/>
            <a:ext cx="342900" cy="504605"/>
          </a:xfrm>
          <a:prstGeom prst="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722670" y="36619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通用兴趣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的整体逻辑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324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Microsoft YaHei" charset="0"/>
                <a:cs typeface="Microsoft YaHei" charset="0"/>
              </a:rPr>
              <a:t>Pinterest’s Smart  Feed</a:t>
            </a:r>
            <a:endParaRPr kumimoji="1" lang="zh-CN" alt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23" y="2345267"/>
            <a:ext cx="8726399" cy="26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326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Worker In </a:t>
            </a:r>
            <a:r>
              <a:rPr kumimoji="1" lang="en-US" altLang="zh-C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A</a:t>
            </a:r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ction</a:t>
            </a:r>
            <a:endParaRPr kumimoji="1" lang="zh-CN" alt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43" y="1773766"/>
            <a:ext cx="8541964" cy="43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3269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C</a:t>
            </a:r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ontent </a:t>
            </a:r>
            <a:r>
              <a:rPr kumimoji="1" lang="en-US" altLang="zh-C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G</a:t>
            </a:r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enerator</a:t>
            </a:r>
            <a:endParaRPr kumimoji="1" lang="zh-CN" alt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69" y="1736113"/>
            <a:ext cx="7915198" cy="44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F</a:t>
            </a:r>
            <a:r>
              <a:rPr kumimoji="1" lang="en-US" altLang="zh-CN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eed Service</a:t>
            </a:r>
            <a:endParaRPr kumimoji="1" lang="zh-CN" alt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1" y="1720790"/>
            <a:ext cx="8571442" cy="41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数据模型</a:t>
            </a:r>
            <a:r>
              <a:rPr kumimoji="1" lang="en-US" altLang="zh-CN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atom 1.0)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1538" y="1905000"/>
            <a:ext cx="9905998" cy="4165601"/>
          </a:xfrm>
        </p:spPr>
        <p:txBody>
          <a:bodyPr>
            <a:noAutofit/>
          </a:bodyPr>
          <a:lstStyle/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actor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verb</a:t>
            </a:r>
          </a:p>
          <a:p>
            <a:r>
              <a:rPr kumimoji="1" lang="en-US" altLang="zh-CN" sz="28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</a:p>
          <a:p>
            <a:r>
              <a:rPr kumimoji="1" lang="en-US" altLang="zh-CN" sz="28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10086"/>
            <a:ext cx="7630461" cy="34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738032" y="634092"/>
            <a:ext cx="5063067" cy="9313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提高总体消费数量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40894" y="2443843"/>
            <a:ext cx="1964268" cy="10075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提升消费多样性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85962" y="4801377"/>
            <a:ext cx="2438400" cy="98170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提高系统运行效率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33707" y="2443843"/>
            <a:ext cx="2829454" cy="9313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发掘用户需求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98228" y="4200678"/>
            <a:ext cx="2286001" cy="99906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提高用户粘性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24081" y="2258788"/>
            <a:ext cx="2327760" cy="2313212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人忙不过来了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71800" y="2293436"/>
            <a:ext cx="2064641" cy="13568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A’s  Action</a:t>
            </a:r>
          </a:p>
        </p:txBody>
      </p:sp>
      <p:sp>
        <p:nvSpPr>
          <p:cNvPr id="5" name="磁盘 4"/>
          <p:cNvSpPr/>
          <p:nvPr/>
        </p:nvSpPr>
        <p:spPr>
          <a:xfrm>
            <a:off x="6747252" y="2293436"/>
            <a:ext cx="2217134" cy="1356852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A’s outbox</a:t>
            </a:r>
            <a:endParaRPr kumimoji="1"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5449381" y="2588404"/>
            <a:ext cx="984076" cy="766916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71800" y="4269719"/>
            <a:ext cx="2064641" cy="1297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B</a:t>
            </a:r>
          </a:p>
        </p:txBody>
      </p:sp>
      <p:sp>
        <p:nvSpPr>
          <p:cNvPr id="8" name="下箭头 7"/>
          <p:cNvSpPr/>
          <p:nvPr/>
        </p:nvSpPr>
        <p:spPr>
          <a:xfrm rot="3322145">
            <a:off x="5800701" y="3426564"/>
            <a:ext cx="484632" cy="1960141"/>
          </a:xfrm>
          <a:prstGeom prst="down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pull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发布：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pull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模式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9520" y="2070018"/>
            <a:ext cx="2107124" cy="13568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A‘s </a:t>
            </a:r>
          </a:p>
          <a:p>
            <a:pPr algn="ctr"/>
            <a:r>
              <a:rPr kumimoji="1" lang="en-US" altLang="zh-CN" sz="2400" dirty="0" smtClean="0"/>
              <a:t>Action</a:t>
            </a:r>
            <a:endParaRPr kumimoji="1" lang="zh-CN" altLang="en-US" sz="2400" dirty="0"/>
          </a:p>
        </p:txBody>
      </p:sp>
      <p:sp>
        <p:nvSpPr>
          <p:cNvPr id="5" name="磁盘 4"/>
          <p:cNvSpPr/>
          <p:nvPr/>
        </p:nvSpPr>
        <p:spPr>
          <a:xfrm>
            <a:off x="7316898" y="4368168"/>
            <a:ext cx="2218988" cy="1356852"/>
          </a:xfrm>
          <a:prstGeom prst="flowChartMagneticDisk">
            <a:avLst/>
          </a:prstGeom>
          <a:solidFill>
            <a:srgbClr val="4E8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B’s inbox</a:t>
            </a:r>
            <a:endParaRPr kumimoji="1" lang="zh-CN" altLang="en-US" sz="2400" dirty="0"/>
          </a:p>
        </p:txBody>
      </p:sp>
      <p:sp>
        <p:nvSpPr>
          <p:cNvPr id="6" name="右箭头 5"/>
          <p:cNvSpPr/>
          <p:nvPr/>
        </p:nvSpPr>
        <p:spPr>
          <a:xfrm rot="1995218">
            <a:off x="5200608" y="3175866"/>
            <a:ext cx="2105819" cy="570365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push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1414" y="4368168"/>
            <a:ext cx="2065229" cy="1297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</a:t>
            </a:r>
            <a:endParaRPr kumimoji="1" lang="zh-CN" altLang="en-US" sz="2400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发布：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push 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模式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右箭头 5"/>
          <p:cNvSpPr/>
          <p:nvPr/>
        </p:nvSpPr>
        <p:spPr>
          <a:xfrm rot="10800000">
            <a:off x="5761479" y="4663136"/>
            <a:ext cx="984076" cy="766916"/>
          </a:xfrm>
          <a:prstGeom prst="rightArrow">
            <a:avLst/>
          </a:prstGeom>
          <a:solidFill>
            <a:srgbClr val="FFD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7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兴趣打分：两个误区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348503" y="2514600"/>
            <a:ext cx="2483893" cy="23883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主观量化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94998" y="2514600"/>
            <a:ext cx="2483893" cy="238835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没有目标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排序：线性二分类模型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091266"/>
            <a:ext cx="9905998" cy="3124201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SVM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NB</a:t>
            </a:r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is-I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kumimoji="1" lang="zh-CN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3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兴趣打分：特征</a:t>
            </a:r>
            <a:r>
              <a:rPr kumimoji="1" lang="en-US" altLang="zh-CN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数据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2890" y="2796329"/>
            <a:ext cx="2006220" cy="1285814"/>
          </a:xfrm>
          <a:prstGeom prst="rect">
            <a:avLst/>
          </a:prstGeom>
          <a:solidFill>
            <a:srgbClr val="81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User </a:t>
            </a:r>
          </a:p>
          <a:p>
            <a:pPr algn="ctr"/>
            <a:r>
              <a:rPr kumimoji="1" lang="en-US" altLang="zh-CN" sz="2400" dirty="0" smtClean="0"/>
              <a:t>Feature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584812" y="2796329"/>
            <a:ext cx="2006220" cy="1285814"/>
          </a:xfrm>
          <a:prstGeom prst="rect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Content Feature</a:t>
            </a:r>
            <a:endParaRPr kumimoji="1"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886734" y="2796329"/>
            <a:ext cx="2006220" cy="12858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Context </a:t>
            </a:r>
          </a:p>
          <a:p>
            <a:pPr algn="ctr"/>
            <a:r>
              <a:rPr kumimoji="1" lang="en-US" altLang="zh-CN" sz="2400" dirty="0" smtClean="0"/>
              <a:t>Feature</a:t>
            </a:r>
            <a:endParaRPr kumimoji="1" lang="zh-CN" altLang="en-US" sz="2400" dirty="0"/>
          </a:p>
        </p:txBody>
      </p:sp>
      <p:sp>
        <p:nvSpPr>
          <p:cNvPr id="9" name="椭圆 8"/>
          <p:cNvSpPr/>
          <p:nvPr/>
        </p:nvSpPr>
        <p:spPr>
          <a:xfrm>
            <a:off x="8488907" y="2796329"/>
            <a:ext cx="2129051" cy="12858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互动</a:t>
            </a:r>
            <a:r>
              <a:rPr kumimoji="1" lang="en-US" altLang="zh-CN" sz="2400" dirty="0" smtClean="0"/>
              <a:t>/</a:t>
            </a:r>
            <a:r>
              <a:rPr kumimoji="1" lang="zh-CN" altLang="en-US" sz="2400" dirty="0" smtClean="0"/>
              <a:t>未互动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6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20691" y="233680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一些资源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关于推荐系统的一些公众号／专栏／博客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091266"/>
            <a:ext cx="9905998" cy="3124201"/>
          </a:xfrm>
        </p:spPr>
        <p:txBody>
          <a:bodyPr>
            <a:normAutofit/>
          </a:bodyPr>
          <a:lstStyle/>
          <a:p>
            <a:r>
              <a:rPr kumimoji="1" lang="en-US" altLang="zh-CN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resyschina</a:t>
            </a:r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（微博，公众号，知乎专栏）</a:t>
            </a:r>
          </a:p>
          <a:p>
            <a:r>
              <a:rPr kumimoji="1" lang="en-US" altLang="zh-C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http://www.wentrue.net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/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kaijiang_chen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（自报姓名，自曝照片，注明“怒马”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/>
              </a:rPr>
              <a:t>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</a:p>
          <a:p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83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关于用户画像的文章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091266"/>
            <a:ext cx="9905998" cy="3124201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认识每一个你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微博中的用户模型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2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2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一些我也不知道为什么要反复推荐的书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09126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数学之美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信号与噪声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信息简史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可视化未来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计算广告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大数据日知录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机器学习：实用案例解析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endParaRPr kumimoji="1" lang="zh-CN" alt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35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关于推荐系统的一些开源框架</a:t>
            </a:r>
            <a:endParaRPr kumimoji="1" lang="zh-CN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41413" y="1719173"/>
            <a:ext cx="9905998" cy="3124201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Stream-framework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（兴趣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r>
              <a:rPr kumimoji="1" lang="en-US" altLang="zh-CN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GraphCHI</a:t>
            </a:r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en-US" altLang="zh-CN" sz="28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Graphlab</a:t>
            </a:r>
            <a:r>
              <a:rPr kumimoji="1" lang="zh-CN" alt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（协同过滤）</a:t>
            </a:r>
          </a:p>
          <a:p>
            <a:r>
              <a:rPr kumimoji="1" lang="en-US" altLang="zh-CN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Spark ML</a:t>
            </a:r>
          </a:p>
          <a:p>
            <a:r>
              <a:rPr kumimoji="1" lang="en-US" altLang="zh-CN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pybandit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bandit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算法）</a:t>
            </a:r>
            <a:endParaRPr lang="en-US" altLang="zh-CN" b="1" dirty="0"/>
          </a:p>
          <a:p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Crab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en-US" altLang="zh-CN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python</a:t>
            </a:r>
            <a:r>
              <a:rPr kumimoji="1" lang="zh-CN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 推荐系统框架）</a:t>
            </a:r>
            <a:endParaRPr kumimoji="1" lang="en-US" altLang="zh-CN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556002" y="3439281"/>
            <a:ext cx="2599870" cy="931334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相关推荐</a:t>
            </a:r>
            <a:endParaRPr kumimoji="1" lang="zh-CN" altLang="en-US" sz="24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56002" y="2507947"/>
            <a:ext cx="2599870" cy="931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播放列表</a:t>
            </a:r>
            <a:endParaRPr kumimoji="1" lang="zh-CN" altLang="en-US" sz="24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55872" y="3439282"/>
            <a:ext cx="2599870" cy="9313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聊天机器人</a:t>
            </a:r>
            <a:endParaRPr kumimoji="1"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155872" y="2507947"/>
            <a:ext cx="2599870" cy="931334"/>
          </a:xfrm>
          <a:prstGeom prst="roundRect">
            <a:avLst/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兴趣</a:t>
            </a:r>
            <a:r>
              <a:rPr kumimoji="1" lang="en-US" altLang="zh-CN" sz="2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0"/>
                <a:ea typeface="Microsoft YaHei" charset="0"/>
                <a:cs typeface="Microsoft YaHei" charset="0"/>
              </a:rPr>
              <a:t>feed</a:t>
            </a:r>
            <a:endParaRPr kumimoji="1" lang="zh-CN" altLang="en-US" sz="24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52" y="2738406"/>
            <a:ext cx="9905998" cy="2029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kumimoji="1" lang="zh-CN" altLang="en-US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kumimoji="1" lang="en-US" altLang="zh-CN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</a:t>
            </a:r>
            <a:endParaRPr kumimoji="1" lang="zh-CN" alt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89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8" y="453498"/>
            <a:ext cx="6356037" cy="4262283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76" y="1153169"/>
            <a:ext cx="6635135" cy="5162964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0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11681</TotalTime>
  <Words>1258</Words>
  <Application>Microsoft Macintosh PowerPoint</Application>
  <PresentationFormat>宽屏</PresentationFormat>
  <Paragraphs>406</Paragraphs>
  <Slides>80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1" baseType="lpstr">
      <vt:lpstr>Arial</vt:lpstr>
      <vt:lpstr>Calibri</vt:lpstr>
      <vt:lpstr>Calibri Light</vt:lpstr>
      <vt:lpstr>DengXian</vt:lpstr>
      <vt:lpstr>DengXian Light</vt:lpstr>
      <vt:lpstr>Microsoft YaHei</vt:lpstr>
      <vt:lpstr>Wingdings</vt:lpstr>
      <vt:lpstr>宋体</vt:lpstr>
      <vt:lpstr>微软雅黑</vt:lpstr>
      <vt:lpstr>Office Theme</vt:lpstr>
      <vt:lpstr>Equation</vt:lpstr>
      <vt:lpstr>从零打造个性化推荐系统</vt:lpstr>
      <vt:lpstr>大纲</vt:lpstr>
      <vt:lpstr>你为什么需要一个推荐系统？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推荐系统演化路线图</vt:lpstr>
      <vt:lpstr>第一版推荐系统的目标：  让数据流动起来</vt:lpstr>
      <vt:lpstr>PowerPoint 演示文稿</vt:lpstr>
      <vt:lpstr>数据</vt:lpstr>
      <vt:lpstr>如何收集数据？</vt:lpstr>
      <vt:lpstr>如何处理数据？</vt:lpstr>
      <vt:lpstr>UI／UE</vt:lpstr>
      <vt:lpstr>PowerPoint 演示文稿</vt:lpstr>
      <vt:lpstr>PowerPoint 演示文稿</vt:lpstr>
      <vt:lpstr>领域知识</vt:lpstr>
      <vt:lpstr>PowerPoint 演示文稿</vt:lpstr>
      <vt:lpstr>PowerPoint 演示文稿</vt:lpstr>
      <vt:lpstr>推荐算法</vt:lpstr>
      <vt:lpstr>PowerPoint 演示文稿</vt:lpstr>
      <vt:lpstr>常用排行榜算法</vt:lpstr>
      <vt:lpstr>排行榜算法的改进</vt:lpstr>
      <vt:lpstr>排行榜的好处</vt:lpstr>
      <vt:lpstr>基于内容推荐 </vt:lpstr>
      <vt:lpstr>基于内容推荐 </vt:lpstr>
      <vt:lpstr>基于内容推荐 </vt:lpstr>
      <vt:lpstr>协同过滤</vt:lpstr>
      <vt:lpstr>协同过滤</vt:lpstr>
      <vt:lpstr>协同过滤</vt:lpstr>
      <vt:lpstr>协同过滤改进方向</vt:lpstr>
      <vt:lpstr>矩阵分解</vt:lpstr>
      <vt:lpstr>矩阵分解</vt:lpstr>
      <vt:lpstr>矩阵分解</vt:lpstr>
      <vt:lpstr>矩阵分解</vt:lpstr>
      <vt:lpstr>矩阵分解</vt:lpstr>
      <vt:lpstr>策略／算法选型</vt:lpstr>
      <vt:lpstr>点击率预估</vt:lpstr>
      <vt:lpstr>点击率预估</vt:lpstr>
      <vt:lpstr>Bandit算法</vt:lpstr>
      <vt:lpstr>Bandit算法——UCB算法</vt:lpstr>
      <vt:lpstr>Bandit算法——Thompson采样</vt:lpstr>
      <vt:lpstr>其他Bandit算法</vt:lpstr>
      <vt:lpstr>Bandit算法的用途</vt:lpstr>
      <vt:lpstr>PowerPoint 演示文稿</vt:lpstr>
      <vt:lpstr>标签系统／用户画像</vt:lpstr>
      <vt:lpstr>PowerPoint 演示文稿</vt:lpstr>
      <vt:lpstr>冷启动</vt:lpstr>
      <vt:lpstr>冷启动无法解决，只能改善</vt:lpstr>
      <vt:lpstr>推荐系统的测试</vt:lpstr>
      <vt:lpstr>PowerPoint 演示文稿</vt:lpstr>
      <vt:lpstr>PowerPoint 演示文稿</vt:lpstr>
      <vt:lpstr>PowerPoint 演示文稿</vt:lpstr>
      <vt:lpstr>数据驱动和团队合作</vt:lpstr>
      <vt:lpstr>数据驱动三定律</vt:lpstr>
      <vt:lpstr>数据化产品团队</vt:lpstr>
      <vt:lpstr>PowerPoint 演示文稿</vt:lpstr>
      <vt:lpstr>音频推荐系统框架</vt:lpstr>
      <vt:lpstr>通用兴趣feed的整体逻辑</vt:lpstr>
      <vt:lpstr>Pinterest’s Smart  Feed</vt:lpstr>
      <vt:lpstr>Worker In Action</vt:lpstr>
      <vt:lpstr>Content Generator</vt:lpstr>
      <vt:lpstr>Feed Service</vt:lpstr>
      <vt:lpstr>数据模型(atom 1.0)</vt:lpstr>
      <vt:lpstr>发布：pull模式</vt:lpstr>
      <vt:lpstr>发布：push 模式</vt:lpstr>
      <vt:lpstr>兴趣打分：两个误区</vt:lpstr>
      <vt:lpstr>排序：线性二分类模型</vt:lpstr>
      <vt:lpstr>兴趣打分：特征&amp;数据</vt:lpstr>
      <vt:lpstr>一些资源</vt:lpstr>
      <vt:lpstr>关于推荐系统的一些公众号／专栏／博客</vt:lpstr>
      <vt:lpstr>关于用户画像的文章</vt:lpstr>
      <vt:lpstr>一些我也不知道为什么要反复推荐的书</vt:lpstr>
      <vt:lpstr>关于推荐系统的一些开源框架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陈开江</dc:creator>
  <cp:lastModifiedBy>陈开江</cp:lastModifiedBy>
  <cp:revision>595</cp:revision>
  <dcterms:created xsi:type="dcterms:W3CDTF">2016-05-10T15:56:22Z</dcterms:created>
  <dcterms:modified xsi:type="dcterms:W3CDTF">2017-01-16T02:39:28Z</dcterms:modified>
</cp:coreProperties>
</file>